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7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0" r:id="rId16"/>
    <p:sldId id="271" r:id="rId17"/>
    <p:sldId id="272" r:id="rId18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757CD-1FFD-490F-AB12-B1F73F3198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F041-4738-495A-95F1-FDD7CD22BE4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3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Johann Sebastian Bach at the clavichord, with his family a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85" b="29900"/>
          <a:stretch>
            <a:fillRect/>
          </a:stretch>
        </p:blipFill>
        <p:spPr bwMode="auto">
          <a:xfrm>
            <a:off x="384313" y="205409"/>
            <a:ext cx="11436626" cy="64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7005" y="3360410"/>
            <a:ext cx="10217990" cy="10147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Arthur Gabriel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12110934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Wang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Qianyi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12111003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987005" y="2187458"/>
            <a:ext cx="10217990" cy="124154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TWO GIANTS OF BAROQUE: HANDEL &amp; BACH</a:t>
            </a:r>
            <a:endParaRPr lang="en-US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His Style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835" y="1746885"/>
            <a:ext cx="108559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Fugue as the Primary Genre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the most prominent feature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Complex Harmonic Structure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he is adept at using different chord progressions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Clear Structure and Logic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tight organization and form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Application of Counterpoint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order and harmony in the music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Modulation Techniques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intersperses melodies and harmonies in different modes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Religiosity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religious themes and connotations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Technical Proficiency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challenging finger techniques and harmonic treatments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2100" i="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clavichord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08858" y="1571257"/>
            <a:ext cx="4682511" cy="445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For own virtuosity: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Toccata and Fugue in D minor,BWV 565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Chromatic Fantasia and Fugue in D minor BWV903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Suites</a:t>
            </a:r>
            <a:r>
              <a:rPr lang="en-US" sz="2100" dirty="0">
                <a:latin typeface="Bahnschrift" panose="020B0502040204020203" pitchFamily="34" charset="0"/>
              </a:rPr>
              <a:t>: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French Suite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English Suite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Partita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6091348" y="1571257"/>
            <a:ext cx="4682511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For teaching purposes: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Invention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The Well-Tempered Clavier</a:t>
            </a:r>
            <a:endParaRPr lang="en-US" sz="21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:/大学/课程安排/西方音乐简史/半音阶幻想曲与赋格.png半音阶幻想曲与赋格"/>
          <p:cNvPicPr>
            <a:picLocks noChangeAspect="1" noChangeArrowheads="1"/>
          </p:cNvPicPr>
          <p:nvPr/>
        </p:nvPicPr>
        <p:blipFill rotWithShape="1">
          <a:blip r:embed="rId1"/>
          <a:srcRect t="10162" b="10162"/>
          <a:stretch>
            <a:fillRect/>
          </a:stretch>
        </p:blipFill>
        <p:spPr bwMode="auto">
          <a:xfrm>
            <a:off x="5771435" y="190295"/>
            <a:ext cx="5991692" cy="64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5698" y="2756635"/>
            <a:ext cx="385613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Chromatic Fantasia and Fugue</a:t>
            </a:r>
            <a:r>
              <a:rPr lang="en-US" alt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 </a:t>
            </a:r>
            <a:endParaRPr lang="en-US" altLang="it-IT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  <a:sym typeface="+mn-ea"/>
            </a:endParaRPr>
          </a:p>
          <a:p>
            <a:pPr algn="ctr"/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sym typeface="+mn-ea"/>
              </a:rPr>
              <a:t>in D minor</a:t>
            </a:r>
            <a:endParaRPr lang="it-IT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Christophe Rousset - J_S_ Bach_ Chromatic Fantasia and Fugue in D minor, BWV 903 - Fantasia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0940" y="357568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George Frideric Handel"/>
          <p:cNvPicPr>
            <a:picLocks noChangeAspect="1"/>
          </p:cNvPicPr>
          <p:nvPr/>
        </p:nvPicPr>
        <p:blipFill>
          <a:blip r:embed="rId1"/>
          <a:srcRect l="19740" t="5692" r="26714" b="38564"/>
          <a:stretch>
            <a:fillRect/>
          </a:stretch>
        </p:blipFill>
        <p:spPr>
          <a:xfrm>
            <a:off x="1810385" y="1211580"/>
            <a:ext cx="3408045" cy="4450080"/>
          </a:xfrm>
          <a:prstGeom prst="rect">
            <a:avLst/>
          </a:prstGeom>
        </p:spPr>
      </p:pic>
      <p:pic>
        <p:nvPicPr>
          <p:cNvPr id="5" name="图片 4" descr="Johann Sebastian Bach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70" y="1195070"/>
            <a:ext cx="3479165" cy="4466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2262505" y="2808605"/>
            <a:ext cx="7667625" cy="12414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  <a:endParaRPr lang="en-US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Baroque Period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23160"/>
            <a:ext cx="5890460" cy="351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1600 to 1750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= Irregular pearl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endParaRPr lang="en-US" sz="21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b="1" dirty="0">
                <a:latin typeface="Bahnschrift" panose="020B0502040204020203" pitchFamily="34" charset="0"/>
              </a:rPr>
              <a:t>Key aspects:</a:t>
            </a:r>
            <a:endParaRPr lang="en-US" sz="2100" b="1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Following Renaissance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Non-sacred instrumental music </a:t>
            </a:r>
            <a:r>
              <a:rPr 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↑</a:t>
            </a:r>
            <a:endParaRPr lang="en-US" altLang="zh-CN" sz="18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Italian musical trends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Experimentation and innovation on music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pic>
        <p:nvPicPr>
          <p:cNvPr id="2050" name="Picture 2" descr="Baroque art, an introduction (article) | Khan Academy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>
            <a:fillRect/>
          </a:stretch>
        </p:blipFill>
        <p:spPr bwMode="auto">
          <a:xfrm>
            <a:off x="6955604" y="365127"/>
            <a:ext cx="4625139" cy="292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siconline | Music in The Baroque Peri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04" y="3429000"/>
            <a:ext cx="4625139" cy="30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205409"/>
            <a:ext cx="11423374" cy="6425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205409"/>
            <a:ext cx="11423374" cy="6425648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513708" y="5948737"/>
            <a:ext cx="5137079" cy="5445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513707" y="1806539"/>
            <a:ext cx="5137079" cy="5445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Major Timeline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18501"/>
            <a:ext cx="54342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Childhood in Halle, Saxony: private exploration of organ and harpsichord 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Skilled in violin,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organ</a:t>
            </a:r>
            <a:r>
              <a:rPr lang="en-US" sz="2100" dirty="0">
                <a:latin typeface="Bahnschrift" panose="020B0502040204020203" pitchFamily="34" charset="0"/>
              </a:rPr>
              <a:t>, and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harpsichord </a:t>
            </a:r>
            <a:endParaRPr lang="en-US" sz="2100" b="1" dirty="0">
              <a:solidFill>
                <a:schemeClr val="accent5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In Italy: </a:t>
            </a:r>
            <a:r>
              <a:rPr lang="en-US" sz="2100" dirty="0">
                <a:latin typeface="Bahnschrift" panose="020B0502040204020203" pitchFamily="34" charset="0"/>
              </a:rPr>
              <a:t>exposed to Italian opera, oratories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In London: </a:t>
            </a:r>
            <a:r>
              <a:rPr lang="en-US" altLang="zh-CN" sz="2100" dirty="0">
                <a:latin typeface="Bahnschrift" panose="020B0502040204020203" pitchFamily="34" charset="0"/>
              </a:rPr>
              <a:t>o</a:t>
            </a:r>
            <a:r>
              <a:rPr lang="en-US" sz="2100" dirty="0">
                <a:latin typeface="Bahnschrift" panose="020B0502040204020203" pitchFamily="34" charset="0"/>
              </a:rPr>
              <a:t>peras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oratories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Water Music (1717)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Zadok the Priest (1727)</a:t>
            </a:r>
            <a:endParaRPr lang="en-US" sz="2100" dirty="0">
              <a:latin typeface="Bahnschrif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Messiah (1741)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George Frideric Handel | Biography, Background, Compositions, Music,  Messiah, Accomplishments, &amp; Facts | Britannic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4" b="53735"/>
          <a:stretch>
            <a:fillRect/>
          </a:stretch>
        </p:blipFill>
        <p:spPr bwMode="auto">
          <a:xfrm>
            <a:off x="6513816" y="1309452"/>
            <a:ext cx="4839984" cy="227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ndel at Home – Handel Reveng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16" y="3800821"/>
            <a:ext cx="4839984" cy="26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His Style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16509" y="1746980"/>
            <a:ext cx="5078124" cy="293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Dramatic expression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emotions!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Choral writing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deeper meaning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Melodic invention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unique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Harmonic language </a:t>
            </a:r>
            <a:r>
              <a:rPr lang="en-US" sz="2100" dirty="0">
                <a:latin typeface="Bahnschrift" panose="020B0502040204020203" pitchFamily="34" charset="0"/>
                <a:sym typeface="Wingdings" panose="05000000000000000000" pitchFamily="2" charset="2"/>
              </a:rPr>
              <a:t> sophisticated</a:t>
            </a:r>
            <a:endParaRPr lang="en-US" sz="21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Ornamentation, Basso Continuo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i="1" dirty="0">
                <a:latin typeface="Bahnschrift" panose="020B0502040204020203" pitchFamily="34" charset="0"/>
              </a:rPr>
              <a:t>~ English New Opera (ENO)</a:t>
            </a:r>
            <a:endParaRPr lang="en-US" sz="2100" i="1" dirty="0">
              <a:latin typeface="Bahnschrift" panose="020B0502040204020203" pitchFamily="34" charset="0"/>
            </a:endParaRPr>
          </a:p>
        </p:txBody>
      </p:sp>
      <p:pic>
        <p:nvPicPr>
          <p:cNvPr id="1030" name="Picture 6" descr="The stubborn, astute, gregarious George Frideric Hande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51" y="1734863"/>
            <a:ext cx="5558655" cy="31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essiah Part I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65"/>
          <a:stretch>
            <a:fillRect/>
          </a:stretch>
        </p:blipFill>
        <p:spPr bwMode="auto">
          <a:xfrm>
            <a:off x="710824" y="5206735"/>
            <a:ext cx="10770352" cy="1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George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Frideric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Handel: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Harpsichord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928" y="1571257"/>
            <a:ext cx="4682511" cy="390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25 suites for harpsichord: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Eight Great Suites (“1720”)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latin typeface="Bahnschrift" panose="020B0502040204020203" pitchFamily="34" charset="0"/>
              </a:rPr>
              <a:t>The Second Collection (“1733”) 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Not as popular as Bach’s because:</a:t>
            </a:r>
            <a:endParaRPr lang="en-US" sz="21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Overshadowed by Bach</a:t>
            </a:r>
            <a:endParaRPr lang="en-US" sz="2100" dirty="0">
              <a:latin typeface="Bahnschrif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latin typeface="Bahnschrift" panose="020B0502040204020203" pitchFamily="34" charset="0"/>
              </a:rPr>
              <a:t>Overshadowed by Handel’s own operas and oratories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5306" y="2506298"/>
            <a:ext cx="4947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Suite No. 8 in G Major, HWV 441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I. </a:t>
            </a:r>
            <a:r>
              <a:rPr lang="en-US" sz="21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Allemende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Allemend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43631" y="2672430"/>
            <a:ext cx="406400" cy="406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05633" y="1663819"/>
            <a:ext cx="0" cy="465022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ändel - Suite 8 - Allemande HWV 441 Sheet music for Harpsichord (Solo) |  Musescore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0557" r="8064" b="74396"/>
          <a:stretch>
            <a:fillRect/>
          </a:stretch>
        </p:blipFill>
        <p:spPr bwMode="auto">
          <a:xfrm>
            <a:off x="5370889" y="3335966"/>
            <a:ext cx="6249183" cy="143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WV7A2N22 &quot;Vo' far guerra, e vincer voglio&quot; in G Major Sheet music for  Oboe, Violin, Viola (Mixed Quintet) | Musescore.co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8" b="4189"/>
          <a:stretch>
            <a:fillRect/>
          </a:stretch>
        </p:blipFill>
        <p:spPr bwMode="auto">
          <a:xfrm>
            <a:off x="5771435" y="190295"/>
            <a:ext cx="5991692" cy="64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5698" y="2756635"/>
            <a:ext cx="38561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Vo´ far guerra from Rinaldo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Rinal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365" y="357577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198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Johann Sebastian Bach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Major Timeline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061" y="185530"/>
            <a:ext cx="11436626" cy="64670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18615"/>
            <a:ext cx="6315710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1700: went to Luneburg, studied in the choir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1703-1707: served in Arnstadt and Muhlhausen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1708: became organist of the Court Church in Weimar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1717: served as court musician and keyboardist at Prince Leopold's residence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  <a:sym typeface="+mn-ea"/>
              </a:rPr>
              <a:t>1723: went to Leipzig, where he worked as choral conductor and Music director of the Church of St. Thomas</a:t>
            </a: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Bahnschrift" panose="020B0502040204020203" pitchFamily="34" charset="0"/>
              </a:rPr>
              <a:t>Skilled in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organ</a:t>
            </a:r>
            <a:r>
              <a:rPr lang="en-US" sz="2100" dirty="0">
                <a:latin typeface="Bahnschrift" panose="020B0502040204020203" pitchFamily="34" charset="0"/>
              </a:rPr>
              <a:t>,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clavichord</a:t>
            </a:r>
            <a:r>
              <a:rPr lang="en-US" sz="2100" dirty="0">
                <a:latin typeface="Bahnschrift" panose="020B0502040204020203" pitchFamily="34" charset="0"/>
              </a:rPr>
              <a:t> and 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orchestration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D:/大学/课程安排/西方音乐简史/Johann Sebastian Bach.jpgJohann Sebastian Bach"/>
          <p:cNvPicPr>
            <a:picLocks noChangeAspect="1" noChangeArrowheads="1"/>
          </p:cNvPicPr>
          <p:nvPr/>
        </p:nvPicPr>
        <p:blipFill rotWithShape="1">
          <a:blip r:embed="rId1"/>
          <a:srcRect t="-146" b="8349"/>
          <a:stretch>
            <a:fillRect/>
          </a:stretch>
        </p:blipFill>
        <p:spPr bwMode="auto">
          <a:xfrm>
            <a:off x="7407275" y="1322070"/>
            <a:ext cx="3450590" cy="211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击弦古钢琴"/>
          <p:cNvPicPr>
            <a:picLocks noChangeAspect="1"/>
          </p:cNvPicPr>
          <p:nvPr/>
        </p:nvPicPr>
        <p:blipFill>
          <a:blip r:embed="rId2"/>
          <a:srcRect l="6082" t="4440" r="3015" b="4480"/>
          <a:stretch>
            <a:fillRect/>
          </a:stretch>
        </p:blipFill>
        <p:spPr>
          <a:xfrm>
            <a:off x="7407275" y="3681730"/>
            <a:ext cx="3499485" cy="23285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k1OWNmZGFiZDkzNDM1ZjMxMWNlNTBiNTY5MjZhZT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2192</Words>
  <Application>WPS 演示</Application>
  <PresentationFormat>Widescreen</PresentationFormat>
  <Paragraphs>93</Paragraphs>
  <Slides>14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Bahnschrift</vt:lpstr>
      <vt:lpstr>Times New Roman</vt:lpstr>
      <vt:lpstr>等线</vt:lpstr>
      <vt:lpstr>Calibri</vt:lpstr>
      <vt:lpstr>微软雅黑</vt:lpstr>
      <vt:lpstr>Arial Unicode MS</vt:lpstr>
      <vt:lpstr>Calibri Light</vt:lpstr>
      <vt:lpstr>Office Theme</vt:lpstr>
      <vt:lpstr>1_Office Theme</vt:lpstr>
      <vt:lpstr>PowerPoint 演示文稿</vt:lpstr>
      <vt:lpstr>Baroque Period</vt:lpstr>
      <vt:lpstr>PowerPoint 演示文稿</vt:lpstr>
      <vt:lpstr>PowerPoint 演示文稿</vt:lpstr>
      <vt:lpstr>George Frideric Handel: Major Timeline</vt:lpstr>
      <vt:lpstr>George Frideric Handel: His Style</vt:lpstr>
      <vt:lpstr>George Frideric Handel: Harpsichord</vt:lpstr>
      <vt:lpstr>PowerPoint 演示文稿</vt:lpstr>
      <vt:lpstr>Johann Sebastian Bach: Major Timeline</vt:lpstr>
      <vt:lpstr>Johann Sebastian Bach: His Style</vt:lpstr>
      <vt:lpstr>Johann Sebastian Bach: clavichord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Gabriel</dc:creator>
  <cp:lastModifiedBy>Win</cp:lastModifiedBy>
  <cp:revision>125</cp:revision>
  <dcterms:created xsi:type="dcterms:W3CDTF">2024-05-03T12:30:00Z</dcterms:created>
  <dcterms:modified xsi:type="dcterms:W3CDTF">2024-05-11T16:39:38Z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7151075AE56D421381D217D8D6BC8A34_12</vt:lpwstr>
  </property>
  <property fmtid="{D5CDD505-2E9C-101B-9397-08002B2CF9AE}" pid="3" name="KSOProductBuildVer">
    <vt:lpwstr>2052-12.1.0.16729</vt:lpwstr>
  </property>
</Properties>
</file>